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50</c:v>
                </c:pt>
                <c:pt idx="2">
                  <c:v>43</c:v>
                </c:pt>
                <c:pt idx="3">
                  <c:v>46</c:v>
                </c:pt>
                <c:pt idx="4">
                  <c:v>45</c:v>
                </c:pt>
                <c:pt idx="5">
                  <c:v>50</c:v>
                </c:pt>
                <c:pt idx="6">
                  <c:v>49</c:v>
                </c:pt>
                <c:pt idx="7">
                  <c:v>48</c:v>
                </c:pt>
                <c:pt idx="8">
                  <c:v>43</c:v>
                </c:pt>
                <c:pt idx="9">
                  <c:v>44</c:v>
                </c:pt>
                <c:pt idx="10">
                  <c:v>47</c:v>
                </c:pt>
                <c:pt idx="11">
                  <c:v>50</c:v>
                </c:pt>
                <c:pt idx="12">
                  <c:v>49</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27</c:v>
                </c:pt>
                <c:pt idx="2">
                  <c:v>29</c:v>
                </c:pt>
                <c:pt idx="3">
                  <c:v>31</c:v>
                </c:pt>
                <c:pt idx="4">
                  <c:v>30</c:v>
                </c:pt>
                <c:pt idx="5">
                  <c:v>32</c:v>
                </c:pt>
                <c:pt idx="6">
                  <c:v>25</c:v>
                </c:pt>
                <c:pt idx="7">
                  <c:v>33</c:v>
                </c:pt>
                <c:pt idx="8">
                  <c:v>30</c:v>
                </c:pt>
                <c:pt idx="9">
                  <c:v>29</c:v>
                </c:pt>
                <c:pt idx="10">
                  <c:v>26</c:v>
                </c:pt>
                <c:pt idx="11">
                  <c:v>29</c:v>
                </c:pt>
                <c:pt idx="12">
                  <c:v>30</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46</c:v>
                </c:pt>
                <c:pt idx="2">
                  <c:v>47</c:v>
                </c:pt>
                <c:pt idx="3">
                  <c:v>50</c:v>
                </c:pt>
                <c:pt idx="4">
                  <c:v>45</c:v>
                </c:pt>
                <c:pt idx="5">
                  <c:v>44</c:v>
                </c:pt>
                <c:pt idx="6">
                  <c:v>46</c:v>
                </c:pt>
                <c:pt idx="7">
                  <c:v>50</c:v>
                </c:pt>
                <c:pt idx="8">
                  <c:v>47</c:v>
                </c:pt>
                <c:pt idx="9">
                  <c:v>49</c:v>
                </c:pt>
                <c:pt idx="10">
                  <c:v>45</c:v>
                </c:pt>
                <c:pt idx="11">
                  <c:v>45</c:v>
                </c:pt>
                <c:pt idx="12">
                  <c:v>43</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27</c:v>
                </c:pt>
                <c:pt idx="2">
                  <c:v>35</c:v>
                </c:pt>
                <c:pt idx="3">
                  <c:v>33</c:v>
                </c:pt>
                <c:pt idx="4">
                  <c:v>28</c:v>
                </c:pt>
                <c:pt idx="5">
                  <c:v>27</c:v>
                </c:pt>
                <c:pt idx="6">
                  <c:v>32</c:v>
                </c:pt>
                <c:pt idx="7">
                  <c:v>31</c:v>
                </c:pt>
                <c:pt idx="8">
                  <c:v>32</c:v>
                </c:pt>
                <c:pt idx="9">
                  <c:v>28</c:v>
                </c:pt>
                <c:pt idx="10">
                  <c:v>26</c:v>
                </c:pt>
                <c:pt idx="11">
                  <c:v>35</c:v>
                </c:pt>
                <c:pt idx="12">
                  <c:v>32</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40</c:v>
                </c:pt>
                <c:pt idx="2">
                  <c:v>49</c:v>
                </c:pt>
                <c:pt idx="3">
                  <c:v>50</c:v>
                </c:pt>
                <c:pt idx="4">
                  <c:v>41</c:v>
                </c:pt>
                <c:pt idx="5">
                  <c:v>43</c:v>
                </c:pt>
                <c:pt idx="6">
                  <c:v>40</c:v>
                </c:pt>
                <c:pt idx="7">
                  <c:v>43</c:v>
                </c:pt>
                <c:pt idx="8">
                  <c:v>47</c:v>
                </c:pt>
                <c:pt idx="9">
                  <c:v>44</c:v>
                </c:pt>
                <c:pt idx="10">
                  <c:v>41</c:v>
                </c:pt>
                <c:pt idx="11">
                  <c:v>42</c:v>
                </c:pt>
                <c:pt idx="12">
                  <c:v>45</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32</c:v>
                </c:pt>
                <c:pt idx="2">
                  <c:v>25</c:v>
                </c:pt>
                <c:pt idx="3">
                  <c:v>30</c:v>
                </c:pt>
                <c:pt idx="4">
                  <c:v>34</c:v>
                </c:pt>
                <c:pt idx="5">
                  <c:v>29</c:v>
                </c:pt>
                <c:pt idx="6">
                  <c:v>30</c:v>
                </c:pt>
                <c:pt idx="7">
                  <c:v>33</c:v>
                </c:pt>
                <c:pt idx="8">
                  <c:v>34</c:v>
                </c:pt>
                <c:pt idx="9">
                  <c:v>32</c:v>
                </c:pt>
                <c:pt idx="10">
                  <c:v>33</c:v>
                </c:pt>
                <c:pt idx="11">
                  <c:v>28</c:v>
                </c:pt>
                <c:pt idx="12">
                  <c:v>29</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projected to witness substantial growth from 2019 to 2032. Valued at millions of USD in 2019, the market is envisaged to grow at a compound annual growth rate (CAGR) considerably. The expected rise in CAGR is primarily due to increasing consumer spending on recreational activities and innovations in toy technology. By 2023, the market share is predicted to grow significantly, improving on its previous position in 2019. Looking ahead to 2032, driven by the factors mentioned, the industry is expected to witness an exponential increase in revenue. Continued advancements, coupled with increased spending activities, will likely set the stage for sustained growth in the Global Toy Market over the assessment period.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Emergence of E-Commerce platforms: The increasing global Internet penetration has facilitated the rise of E-commerce platforms that drive the growth of the global toy market. Online sales channels have emerged as a preferred choice for both consumers and manufacturers because of their convenience and operational efficiency. These platforms offer a broad array of toys, including dolls, action figures, puzzles, and construction games, thus increasing their visibility and accessibility. The growing popularity of online shopping combined with the expanding consumer base, especially in developing regions, is expected to significantly propel the market's expansion.
Rising Popularity of Licensed Toys: The global toy market is witnessing a surge in demand for licensed toys inspired by famous movie characters, sports teams, celebrities, and popular cartoon series. Driven by the success of franchises like Disney, Marvel, and Star Wars, the demand for character-based toys is growing significantly among children. These toys not only enhance the play experience but also serve as a medium for children to connect with their favorite characters. As manufacturers strengthen partnerships with entertainment companies, the trend towards licensed toys is expected to further boost the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is a major player in accelerating the growth of the global toy market. Technological advancements have led to the development of interactive and innovative toys that provide educational benefits and motivate skill advancement for children. Modern toys integrated with AI, AR, VR, IoT, and robotics are fascinators among digitally native children, thus driving up toy sales. These tech-incorporated toys not only entertain but also contribute to the cognitive development of children, satisfying the increasing parental focus on learning through play.
With the rise in smartphone users, digital gaming applications now comprise a significant portion of the global toy market. Additionally, the tech industry's expansion has fostered the growth of e-commerce, making toys readily available and increasing their geographic reach. More and more toy manufacturers are focusing on developing tech-integrated toys, implementing features like voice recognition, app integration, and advanced touch sensitivity. The collaboration between traditional toy makers and tech companies is poised to bring about disruptive changes in the toy market, ensuring sustained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faces substantial challenges due to the high initial investment and setup costs required for startups and small businesses to enter the market. These costs consist of expenses for research and development, toy manufacturing, safety compliance, marketing, and distribution. Such significant upfront investments may deter potential new entrants, stagnating the market's growth and limiting the diversity of toys available to consumers.
These high costs can also negatively impact the financial stability of established players in the global toy market. Companies may be unable to upgrade their manufacturing processes or adopt innovative technologies due to the need for substantial investment. This could potentially lead to increased production costs, reduced profit margins and slower growth. Moreover, smaller firms may struggle to stay competitive and fail to meet consumer demand for novel and creative toys, further stifling the market's expansion.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80</cp:revision>
  <dcterms:created xsi:type="dcterms:W3CDTF">2024-08-12T13:13:25Z</dcterms:created>
  <dcterms:modified xsi:type="dcterms:W3CDTF">2025-09-15T09:42:25Z</dcterms:modified>
</cp:coreProperties>
</file>